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3" r:id="rId3"/>
    <p:sldId id="274" r:id="rId4"/>
    <p:sldId id="275" r:id="rId5"/>
    <p:sldId id="276" r:id="rId6"/>
    <p:sldId id="261" r:id="rId7"/>
    <p:sldId id="283" r:id="rId8"/>
    <p:sldId id="285" r:id="rId9"/>
    <p:sldId id="286" r:id="rId10"/>
    <p:sldId id="288" r:id="rId11"/>
    <p:sldId id="289" r:id="rId12"/>
    <p:sldId id="282" r:id="rId13"/>
    <p:sldId id="290" r:id="rId14"/>
    <p:sldId id="270" r:id="rId15"/>
    <p:sldId id="262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240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2165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91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42819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5114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915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82368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8292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390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2409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77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0745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161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9080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832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25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791EF-E4CE-493E-8724-4D77BE9879D0}" type="datetimeFigureOut">
              <a:rPr lang="lt-LT" smtClean="0"/>
              <a:t>2021-11-16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648E39-23F5-449D-8AB7-B0151C6D002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172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 smtClean="0">
                <a:solidFill>
                  <a:schemeClr val="accent2">
                    <a:lumMod val="75000"/>
                  </a:schemeClr>
                </a:solidFill>
              </a:rPr>
              <a:t>Marijampolės vaikų lopšelis- darželis </a:t>
            </a:r>
            <a:br>
              <a:rPr lang="lt-LT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dirty="0" smtClean="0">
                <a:solidFill>
                  <a:schemeClr val="accent2">
                    <a:lumMod val="75000"/>
                  </a:schemeClr>
                </a:solidFill>
              </a:rPr>
              <a:t>„Pasaka“</a:t>
            </a:r>
            <a:br>
              <a:rPr lang="lt-LT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lt-L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lt-LT" sz="8000" dirty="0" smtClean="0">
                <a:solidFill>
                  <a:schemeClr val="accent2">
                    <a:lumMod val="75000"/>
                  </a:schemeClr>
                </a:solidFill>
              </a:rPr>
              <a:t>„Futbolo  elementų  integravimas į ugdymo procesą“</a:t>
            </a:r>
          </a:p>
          <a:p>
            <a:pPr marL="0" indent="0" algn="ctr">
              <a:buNone/>
            </a:pPr>
            <a:endParaRPr lang="lt-LT" sz="8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lt-LT" sz="23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Parengė mokytoja - metodininkė Jurgita </a:t>
            </a:r>
            <a:r>
              <a:rPr lang="lt-LT" sz="23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Lazauskienė</a:t>
            </a:r>
            <a:endParaRPr lang="lt-LT" sz="23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73548" y="455053"/>
            <a:ext cx="8596668" cy="1320800"/>
          </a:xfrm>
        </p:spPr>
        <p:txBody>
          <a:bodyPr>
            <a:normAutofit/>
          </a:bodyPr>
          <a:lstStyle/>
          <a:p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Judrus žaidimas „ Linksmoji </a:t>
            </a:r>
            <a: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estafetė“</a:t>
            </a:r>
            <a:b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Gebės suprasti sąvokas aukštai-žemai, judėjimo kryptį iš kairės į dešinę, judėjimą pristatomu žingsniu, lavės stambioji motorika, vaikai gebės dirbti komandoje, ieškos įvairių sprendimo būdų iškilusiai problemai spręsti.</a:t>
            </a:r>
            <a:endParaRPr lang="lt-L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230400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Judrus žaidimas „Labirintas“</a:t>
            </a:r>
            <a:br>
              <a:rPr lang="lt-L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Gebės įsiminti sąvokas; kairė – dešinė;</a:t>
            </a:r>
            <a:b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judėjimo kryptį: pirmyn – atgal, tiesiai- vingiuotai, ratu;</a:t>
            </a:r>
            <a:b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lavės stambioji motorika, koordinacija, orientavimasis  aplinkoje.</a:t>
            </a:r>
            <a:endParaRPr lang="lt-L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80" y="2160588"/>
            <a:ext cx="2911077" cy="3881437"/>
          </a:xfrm>
        </p:spPr>
      </p:pic>
    </p:spTree>
    <p:extLst>
      <p:ext uri="{BB962C8B-B14F-4D97-AF65-F5344CB8AC3E}">
        <p14:creationId xmlns:p14="http://schemas.microsoft.com/office/powerpoint/2010/main" val="200074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Judrus žaidimas „Įveik </a:t>
            </a:r>
            <a:r>
              <a:rPr lang="lt-LT" dirty="0" smtClean="0"/>
              <a:t>kliūtis, </a:t>
            </a:r>
            <a:r>
              <a:rPr lang="lt-LT" dirty="0"/>
              <a:t>sudėliok raidę</a:t>
            </a:r>
            <a:r>
              <a:rPr lang="lt-LT" dirty="0" smtClean="0"/>
              <a:t>“</a:t>
            </a:r>
            <a:br>
              <a:rPr lang="lt-LT" dirty="0" smtClean="0"/>
            </a:br>
            <a:r>
              <a:rPr lang="lt-LT" sz="2200" dirty="0" smtClean="0">
                <a:solidFill>
                  <a:schemeClr val="tx1"/>
                </a:solidFill>
              </a:rPr>
              <a:t>Gebės dirbti komandoje įveikiant kliūtis, varantis kamuolį poroje;</a:t>
            </a:r>
            <a:br>
              <a:rPr lang="lt-LT" sz="2200" dirty="0" smtClean="0">
                <a:solidFill>
                  <a:schemeClr val="tx1"/>
                </a:solidFill>
              </a:rPr>
            </a:br>
            <a:r>
              <a:rPr lang="lt-LT" sz="2200" dirty="0" smtClean="0">
                <a:solidFill>
                  <a:schemeClr val="tx1"/>
                </a:solidFill>
              </a:rPr>
              <a:t>Suvoks ir įvardins sąvokas aukštyn-žemyn, per;</a:t>
            </a:r>
            <a:br>
              <a:rPr lang="lt-LT" sz="2200" dirty="0" smtClean="0">
                <a:solidFill>
                  <a:schemeClr val="tx1"/>
                </a:solidFill>
              </a:rPr>
            </a:br>
            <a:r>
              <a:rPr lang="lt-LT" sz="2200" dirty="0" smtClean="0">
                <a:solidFill>
                  <a:schemeClr val="tx1"/>
                </a:solidFill>
              </a:rPr>
              <a:t>Gebės išgirsti žodžio pirmąjį, paskutinįjį garsą, sudėlioti jį atitinkantį raidės simbolį iš gamtinės medžiagos.</a:t>
            </a:r>
            <a:endParaRPr lang="lt-LT" sz="2200" dirty="0">
              <a:solidFill>
                <a:schemeClr val="tx1"/>
              </a:solidFill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436220"/>
            <a:ext cx="2704353" cy="360580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57" y="2160588"/>
            <a:ext cx="3864186" cy="3881437"/>
          </a:xfrm>
        </p:spPr>
      </p:pic>
    </p:spTree>
    <p:extLst>
      <p:ext uri="{BB962C8B-B14F-4D97-AF65-F5344CB8AC3E}">
        <p14:creationId xmlns:p14="http://schemas.microsoft.com/office/powerpoint/2010/main" val="270641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Orientacinis žaidimas „Spalvoti namai‘‘</a:t>
            </a:r>
            <a:br>
              <a:rPr lang="lt-LT" dirty="0" smtClean="0"/>
            </a:br>
            <a:r>
              <a:rPr lang="lt-LT" sz="2200" dirty="0" smtClean="0">
                <a:solidFill>
                  <a:schemeClr val="tx1"/>
                </a:solidFill>
              </a:rPr>
              <a:t>Gebės saugiai judėti grupės aplinkoje varantis kamuolį;</a:t>
            </a:r>
            <a:br>
              <a:rPr lang="lt-LT" sz="2200" dirty="0" smtClean="0">
                <a:solidFill>
                  <a:schemeClr val="tx1"/>
                </a:solidFill>
              </a:rPr>
            </a:br>
            <a:r>
              <a:rPr lang="lt-LT" sz="2200" dirty="0" smtClean="0">
                <a:solidFill>
                  <a:schemeClr val="tx1"/>
                </a:solidFill>
              </a:rPr>
              <a:t>Įvardins spalvų pavadinimus, susies juos su aplinkoje esančiais daiktais;</a:t>
            </a:r>
            <a:br>
              <a:rPr lang="lt-LT" sz="2200" dirty="0" smtClean="0">
                <a:solidFill>
                  <a:schemeClr val="tx1"/>
                </a:solidFill>
              </a:rPr>
            </a:br>
            <a:r>
              <a:rPr lang="lt-LT" sz="2200" dirty="0" smtClean="0">
                <a:solidFill>
                  <a:schemeClr val="tx1"/>
                </a:solidFill>
              </a:rPr>
              <a:t>Išgirs ir  įvardins spalvos pavadinimo pirmąjį garsą.</a:t>
            </a:r>
            <a:endParaRPr lang="lt-LT" sz="2200" dirty="0">
              <a:solidFill>
                <a:schemeClr val="tx1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4" y="2130234"/>
            <a:ext cx="3400022" cy="4567194"/>
          </a:xfrm>
        </p:spPr>
      </p:pic>
    </p:spTree>
    <p:extLst>
      <p:ext uri="{BB962C8B-B14F-4D97-AF65-F5344CB8AC3E}">
        <p14:creationId xmlns:p14="http://schemas.microsoft.com/office/powerpoint/2010/main" val="253502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8A9C6A-9B13-41C1-B26B-32D8C4A6FB7C}"/>
              </a:ext>
            </a:extLst>
          </p:cNvPr>
          <p:cNvSpPr/>
          <p:nvPr/>
        </p:nvSpPr>
        <p:spPr>
          <a:xfrm>
            <a:off x="1126435" y="92045"/>
            <a:ext cx="7871791" cy="411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25"/>
              </a:lnSpc>
              <a:spcAft>
                <a:spcPts val="1500"/>
              </a:spcAft>
            </a:pPr>
            <a:endParaRPr lang="lt-LT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lt-LT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Greičiausiai ir mieliausiai vaikai mokosi žaisdami. Todėl sportuodami kartu su vaikais ugdome geriausias  jų savybes pasitelkdami futbolo </a:t>
            </a:r>
            <a:r>
              <a:rPr lang="lt-LT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žaidimo elementų integravimą įugdymo procesą, kurio pagalba </a:t>
            </a:r>
            <a:r>
              <a:rPr lang="lt-LT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vaikai:</a:t>
            </a:r>
            <a:endParaRPr lang="lt-LT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įgyja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naujų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kompetencijų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stiprina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turimus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įgūdžius</a:t>
            </a: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mokosi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teigiamo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elgesio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modelių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lt-LT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vaikai pradeda suprasti kaip dirba komanda;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ugdo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asmenines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savybes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tokias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kaip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pasitikėjimas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savimi</a:t>
            </a: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atsakingumas</a:t>
            </a: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pagarba šalia esančiam.</a:t>
            </a:r>
            <a:endParaRPr lang="lt-LT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pradeda suvokti, kad reikia dalintis kamuoliu,ieškoti visiems priimtino problemų, situacijų sprendimo būdų,  nes kitaip neįmanomas žaidimas.</a:t>
            </a:r>
          </a:p>
        </p:txBody>
      </p:sp>
    </p:spTree>
    <p:extLst>
      <p:ext uri="{BB962C8B-B14F-4D97-AF65-F5344CB8AC3E}">
        <p14:creationId xmlns:p14="http://schemas.microsoft.com/office/powerpoint/2010/main" val="35155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93F9-6A0B-4A31-A776-24F46D90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Futbolas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mūsų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darželyje jau ne vieni metai.Taip  žingsnis po žingsnio tampa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tik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sportas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bet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tikra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gyvenimo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filosofija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lt-L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26929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E319-6053-44C3-AF43-562626F3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4400" b="1" dirty="0">
                <a:solidFill>
                  <a:schemeClr val="tx1"/>
                </a:solidFill>
              </a:rPr>
              <a:t/>
            </a:r>
            <a:br>
              <a:rPr lang="lt-LT" sz="4400" b="1" dirty="0">
                <a:solidFill>
                  <a:schemeClr val="tx1"/>
                </a:solidFill>
              </a:rPr>
            </a:br>
            <a:r>
              <a:rPr lang="lt-LT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Ačiū už dėmesį</a:t>
            </a:r>
            <a:r>
              <a:rPr lang="lt-LT" b="1" dirty="0">
                <a:solidFill>
                  <a:schemeClr val="tx1"/>
                </a:solidFill>
              </a:rPr>
              <a:t/>
            </a:r>
            <a:br>
              <a:rPr lang="lt-LT" b="1" dirty="0">
                <a:solidFill>
                  <a:schemeClr val="tx1"/>
                </a:solidFill>
              </a:rPr>
            </a:br>
            <a:endParaRPr lang="lt-LT" b="1" dirty="0">
              <a:solidFill>
                <a:schemeClr val="tx1"/>
              </a:solidFill>
            </a:endParaRPr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1" y="2160588"/>
            <a:ext cx="5822155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88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E739AF-BBB9-4C1E-B6BD-C9A7CD0BAC90}"/>
              </a:ext>
            </a:extLst>
          </p:cNvPr>
          <p:cNvSpPr/>
          <p:nvPr/>
        </p:nvSpPr>
        <p:spPr>
          <a:xfrm>
            <a:off x="2504660" y="144384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imes New Roman"/>
              </a:rPr>
              <a:t>Viskas prasideda nuo pirmo žingsnelio, kiekvienas šiandien egzistuojantis žmogaus sukurtas daiktas kažkada buvo tik mintis, svajonė.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imes New Roman"/>
              </a:rPr>
              <a:t> Mūsų kelias į sveikatą irgi prasideda nuo pirmo žingsnelio. Svarbu žinoti ko siekiame, kokio galutinio rezultato norime. Nebūtina turėti visus atsakymus ir sprendimų būdus, juos atrasime pakeliui.</a:t>
            </a:r>
            <a:endParaRPr kumimoji="0" lang="lt-LT" sz="2000" b="1" i="0" u="none" strike="noStrike" kern="0" cap="none" spc="0" normalizeH="0" baseline="0" noProof="0" dirty="0">
              <a:ln>
                <a:noFill/>
              </a:ln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849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19EF16-F92F-4FAE-8B1E-E1A3DB8B7259}"/>
              </a:ext>
            </a:extLst>
          </p:cNvPr>
          <p:cNvSpPr/>
          <p:nvPr/>
        </p:nvSpPr>
        <p:spPr>
          <a:xfrm>
            <a:off x="2213113" y="1874728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lt-LT" sz="2000" b="1" kern="0" dirty="0">
                <a:latin typeface="Times New Roman"/>
              </a:rPr>
              <a:t>  </a:t>
            </a:r>
            <a:r>
              <a:rPr lang="lt-LT" sz="2000" b="1" kern="0" dirty="0" smtClean="0">
                <a:latin typeface="Times New Roman"/>
              </a:rPr>
              <a:t>    </a:t>
            </a:r>
            <a:r>
              <a:rPr lang="lt-LT" sz="2000" b="1" kern="0" dirty="0">
                <a:latin typeface="Times New Roman"/>
              </a:rPr>
              <a:t>Lietuvos Respublikos sveikatos apsaugos ministerijos atliktais tyrimais nustatyta, kad sveika gyvensena apie </a:t>
            </a:r>
            <a:r>
              <a:rPr lang="en-GB" sz="2000" b="1" kern="0" dirty="0">
                <a:latin typeface="Times New Roman"/>
              </a:rPr>
              <a:t>50%</a:t>
            </a:r>
            <a:r>
              <a:rPr lang="lt-LT" sz="2000" b="1" kern="0" dirty="0">
                <a:latin typeface="Times New Roman"/>
              </a:rPr>
              <a:t> lemia žmogaus sveikatos būklę, o jos pagrindai formuojasi jau ankstyvoje vaikystėje.</a:t>
            </a:r>
          </a:p>
        </p:txBody>
      </p:sp>
    </p:spTree>
    <p:extLst>
      <p:ext uri="{BB962C8B-B14F-4D97-AF65-F5344CB8AC3E}">
        <p14:creationId xmlns:p14="http://schemas.microsoft.com/office/powerpoint/2010/main" val="10993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8DF2A-E0EE-49EA-87D9-E4D2B2CB8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621" y="1270000"/>
            <a:ext cx="8596668" cy="3880773"/>
          </a:xfrm>
        </p:spPr>
        <p:txBody>
          <a:bodyPr>
            <a:noAutofit/>
          </a:bodyPr>
          <a:lstStyle/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lt-LT" sz="2000" b="1" kern="0" dirty="0" smtClean="0">
                <a:solidFill>
                  <a:schemeClr val="tx1"/>
                </a:solidFill>
                <a:latin typeface="Times New Roman"/>
              </a:rPr>
              <a:t>     Vaikas </a:t>
            </a:r>
            <a:r>
              <a:rPr lang="lt-LT" sz="2000" b="1" kern="0" dirty="0">
                <a:solidFill>
                  <a:schemeClr val="tx1"/>
                </a:solidFill>
                <a:latin typeface="Times New Roman"/>
              </a:rPr>
              <a:t>augdamas šeimoje perima tėvų gyvenimo būdą, požiūrį, tradicijas. Ten paklojami pamatai.Tačiau ne kiekvienoje šeimoje vaikas gauna pakankamai žinių apie sveikatą, išmoksta ją saugoti, tausoti, stiprinti.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lt-LT" sz="2000" b="1" kern="0" dirty="0">
                <a:solidFill>
                  <a:schemeClr val="tx1"/>
                </a:solidFill>
                <a:latin typeface="Times New Roman"/>
              </a:rPr>
              <a:t>		</a:t>
            </a:r>
            <a:r>
              <a:rPr lang="lt-LT" sz="2000" b="1" kern="0" dirty="0" smtClean="0">
                <a:solidFill>
                  <a:schemeClr val="tx1"/>
                </a:solidFill>
                <a:latin typeface="Times New Roman"/>
              </a:rPr>
              <a:t>Mūsų </a:t>
            </a:r>
            <a:r>
              <a:rPr lang="lt-LT" sz="2000" b="1" kern="0" dirty="0">
                <a:solidFill>
                  <a:schemeClr val="tx1"/>
                </a:solidFill>
                <a:latin typeface="Times New Roman"/>
              </a:rPr>
              <a:t>darželyje sveikatos ugdymo procesas orientuotas į vertybes, kurios vaikui augant plečiasi, tobulėja, tampa įpročiu, o vėliau ir socialine norma.</a:t>
            </a:r>
          </a:p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lt-LT" sz="2000" b="1" kern="0" dirty="0">
                <a:solidFill>
                  <a:schemeClr val="tx1"/>
                </a:solidFill>
                <a:latin typeface="Times New Roman"/>
              </a:rPr>
              <a:t>		Gera sveikata savaime neateina. Tam reikia valios pastangų, tėvų ir pedagogų rūpesčio, bei kruopštaus, sistemingo ir nuoseklaus darbo.</a:t>
            </a:r>
            <a:endParaRPr lang="lt-LT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11A72E-3C8F-4B14-9EE3-4ACEAC752F5A}"/>
              </a:ext>
            </a:extLst>
          </p:cNvPr>
          <p:cNvSpPr/>
          <p:nvPr/>
        </p:nvSpPr>
        <p:spPr>
          <a:xfrm>
            <a:off x="2226365" y="1533296"/>
            <a:ext cx="60827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lt-LT" sz="2800" b="1" kern="0" dirty="0">
                <a:latin typeface="Times New Roman"/>
              </a:rPr>
              <a:t> </a:t>
            </a:r>
            <a:r>
              <a:rPr lang="lt-LT" sz="2000" b="1" kern="0" dirty="0">
                <a:latin typeface="Times New Roman"/>
              </a:rPr>
              <a:t>Aš kaip </a:t>
            </a:r>
            <a:r>
              <a:rPr lang="lt-LT" sz="2000" b="1" kern="0" dirty="0" smtClean="0">
                <a:latin typeface="Times New Roman"/>
              </a:rPr>
              <a:t>pedagogė bei futbolo trenerė, </a:t>
            </a:r>
            <a:r>
              <a:rPr lang="lt-LT" sz="2000" b="1" kern="0" dirty="0">
                <a:latin typeface="Times New Roman"/>
              </a:rPr>
              <a:t>suvokdama jog fizinis aktyvumas - reikšmingiausias harmoningo vaiko vystymosi ir sveikatos stiprinimo veiksnys vaikystėje, padedantis tenkinti biologinį vaiko poreikį judėti, skatinantis motorikos vystymąsi, stimuliuojantis organizmo augimą, gerinantis protinį ir fizinį </a:t>
            </a:r>
            <a:r>
              <a:rPr lang="lt-LT" sz="2000" b="1" kern="0" dirty="0" smtClean="0">
                <a:latin typeface="Times New Roman"/>
              </a:rPr>
              <a:t>darbingumą, į ugdymo procesą integruoju futbolo elementus.</a:t>
            </a:r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Juk žaisdami futbolą, </a:t>
            </a:r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vaikai susipažįsta su pasauliu ir </a:t>
            </a:r>
            <a: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savimi.</a:t>
            </a:r>
            <a:endParaRPr lang="lt-LT" sz="2000" b="1" kern="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55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3D058-541D-4E26-AC5E-C187BBEB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2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Judrus žaidimas „Medžiai“ </a:t>
            </a:r>
            <a:r>
              <a:rPr lang="lt-LT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Vaikai gebės įvardinti artimiausioje aplinkoje augančių medžių pavadinimus, išgirs pirmąjį pavadinimo garsą, gebės atrasti </a:t>
            </a:r>
            <a:r>
              <a:rPr lang="lt-LT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panašumus</a:t>
            </a:r>
            <a:r>
              <a:rPr lang="lt-LT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bei skirtumus.</a:t>
            </a:r>
            <a:endParaRPr lang="lt-LT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22624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Judrus žaidimas </a:t>
            </a:r>
            <a:r>
              <a:rPr lang="lt-LT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„Surūšiuok“</a:t>
            </a:r>
            <a:r>
              <a:rPr lang="lt-LT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Grupuojant gamtinę medžiagą</a:t>
            </a: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pagal formą, dydį, </a:t>
            </a:r>
            <a:r>
              <a:rPr lang="lt-LT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spalvą</a:t>
            </a:r>
            <a:r>
              <a:rPr lang="lt-LT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kt. gebės  suprasti ir įvardinti medžių vaisių pavadinimus, sąvokas vienas ir daug, ilgas – trumpas, storas-plonas, šlapias – sausas, šiurkštus – slidus.</a:t>
            </a:r>
            <a:br>
              <a:rPr lang="lt-LT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000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32658"/>
            <a:ext cx="4183062" cy="3137296"/>
          </a:xfrm>
        </p:spPr>
      </p:pic>
    </p:spTree>
    <p:extLst>
      <p:ext uri="{BB962C8B-B14F-4D97-AF65-F5344CB8AC3E}">
        <p14:creationId xmlns:p14="http://schemas.microsoft.com/office/powerpoint/2010/main" val="426801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Judrus žaidimas „Pasislėpusios spalvos</a:t>
            </a:r>
            <a: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Gebės įvardinti spalvų pavadinimus, grupuojant spalvas pagal formą, dydį, lavės stambioji bei smulkioji motorika, orientavimasis aplinkoje.</a:t>
            </a:r>
            <a:endParaRPr lang="lt-L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3" y="216058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75277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Judrus žaidimas „Mano kūno dalys</a:t>
            </a:r>
            <a:r>
              <a:rPr lang="lt-L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br>
              <a:rPr lang="lt-L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Gebės įsiminti ir įvardinti kūno dalis, lavės stambioji motorika, koordinacija, orientavimasis erdvėje, gerės regėjimas.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5" name="20180523_10541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863" y="2924175"/>
            <a:ext cx="4183062" cy="2352675"/>
          </a:xfr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924374"/>
            <a:ext cx="4184650" cy="2353865"/>
          </a:xfrm>
        </p:spPr>
      </p:pic>
    </p:spTree>
    <p:extLst>
      <p:ext uri="{BB962C8B-B14F-4D97-AF65-F5344CB8AC3E}">
        <p14:creationId xmlns:p14="http://schemas.microsoft.com/office/powerpoint/2010/main" val="357081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707</TotalTime>
  <Words>654</Words>
  <Application>Microsoft Office PowerPoint</Application>
  <PresentationFormat>Plačiaekranė</PresentationFormat>
  <Paragraphs>28</Paragraphs>
  <Slides>16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Marijampolės vaikų lopšelis- darželis  „Pasaka“ </vt:lpstr>
      <vt:lpstr>„PowerPoint“ pateiktis</vt:lpstr>
      <vt:lpstr>„PowerPoint“ pateiktis</vt:lpstr>
      <vt:lpstr>„PowerPoint“ pateiktis</vt:lpstr>
      <vt:lpstr>„PowerPoint“ pateiktis</vt:lpstr>
      <vt:lpstr> Judrus žaidimas „Medžiai“  Vaikai gebės įvardinti artimiausioje aplinkoje augančių medžių pavadinimus, išgirs pirmąjį pavadinimo garsą, gebės atrasti panašumus bei skirtumus.</vt:lpstr>
      <vt:lpstr> Judrus žaidimas „Surūšiuok“ Grupuojant gamtinę medžiagą pagal formą, dydį, spalvą ir kt. gebės  suprasti ir įvardinti medžių vaisių pavadinimus, sąvokas vienas ir daug, ilgas – trumpas, storas-plonas, šlapias – sausas, šiurkštus – slidus. </vt:lpstr>
      <vt:lpstr>Judrus žaidimas „Pasislėpusios spalvos“ Gebės įvardinti spalvų pavadinimus, grupuojant spalvas pagal formą, dydį, lavės stambioji bei smulkioji motorika, orientavimasis aplinkoje.</vt:lpstr>
      <vt:lpstr>Judrus žaidimas „Mano kūno dalys“ Gebės įsiminti ir įvardinti kūno dalis, lavės stambioji motorika, koordinacija, orientavimasis erdvėje, gerės regėjimas. </vt:lpstr>
      <vt:lpstr>Judrus žaidimas „ Linksmoji estafetė“ Gebės suprasti sąvokas aukštai-žemai, judėjimo kryptį iš kairės į dešinę, judėjimą pristatomu žingsniu, lavės stambioji motorika, vaikai gebės dirbti komandoje, ieškos įvairių sprendimo būdų iškilusiai problemai spręsti.</vt:lpstr>
      <vt:lpstr>Judrus žaidimas „Labirintas“ Gebės įsiminti sąvokas; kairė – dešinė; judėjimo kryptį: pirmyn – atgal, tiesiai- vingiuotai, ratu;  lavės stambioji motorika, koordinacija, orientavimasis  aplinkoje.</vt:lpstr>
      <vt:lpstr>Judrus žaidimas „Įveik kliūtis, sudėliok raidę“ Gebės dirbti komandoje įveikiant kliūtis, varantis kamuolį poroje; Suvoks ir įvardins sąvokas aukštyn-žemyn, per; Gebės išgirsti žodžio pirmąjį, paskutinįjį garsą, sudėlioti jį atitinkantį raidės simbolį iš gamtinės medžiagos.</vt:lpstr>
      <vt:lpstr>Orientacinis žaidimas „Spalvoti namai‘‘ Gebės saugiai judėti grupės aplinkoje varantis kamuolį; Įvardins spalvų pavadinimus, susies juos su aplinkoje esančiais daiktais; Išgirs ir  įvardins spalvos pavadinimo pirmąjį garsą.</vt:lpstr>
      <vt:lpstr>„PowerPoint“ pateiktis</vt:lpstr>
      <vt:lpstr>Futbolas mūsų darželyje jau ne vieni metai.Taip  žingsnis po žingsnio tampa  ne tik sportas, bet ir tam tikra gyvenimo filosofija. </vt:lpstr>
      <vt:lpstr> Ačiū už dėmesį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Jurgita</dc:creator>
  <cp:lastModifiedBy>Varpelis</cp:lastModifiedBy>
  <cp:revision>45</cp:revision>
  <dcterms:created xsi:type="dcterms:W3CDTF">2018-05-22T17:02:41Z</dcterms:created>
  <dcterms:modified xsi:type="dcterms:W3CDTF">2021-11-16T05:15:37Z</dcterms:modified>
</cp:coreProperties>
</file>